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2" r:id="rId2"/>
    <p:sldId id="258" r:id="rId3"/>
    <p:sldId id="263" r:id="rId4"/>
    <p:sldId id="259" r:id="rId5"/>
    <p:sldId id="260" r:id="rId6"/>
    <p:sldId id="264" r:id="rId7"/>
    <p:sldId id="266" r:id="rId8"/>
    <p:sldId id="261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0" autoAdjust="0"/>
    <p:restoredTop sz="77459" autoAdjust="0"/>
  </p:normalViewPr>
  <p:slideViewPr>
    <p:cSldViewPr snapToGrid="0">
      <p:cViewPr varScale="1">
        <p:scale>
          <a:sx n="88" d="100"/>
          <a:sy n="88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DCC6-3B73-4FFE-93E2-3CE59E3DDF9B}" type="datetimeFigureOut">
              <a:rPr lang="fr-FR" smtClean="0"/>
              <a:t>28/08/2018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CA5CA-C25C-4886-923E-CA76954923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66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Startup à taille humaine.</a:t>
            </a:r>
          </a:p>
          <a:p>
            <a:r>
              <a:rPr lang="fr-FR" dirty="0"/>
              <a:t>Ambiance très familiale.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64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base de données est en MySQL.</a:t>
            </a:r>
            <a:br>
              <a:rPr lang="fr-FR" dirty="0"/>
            </a:br>
            <a:r>
              <a:rPr lang="fr-FR" dirty="0"/>
              <a:t>Elle comporte autant de tables que d’objets : 98 tables actuellement.</a:t>
            </a:r>
            <a:br>
              <a:rPr lang="fr-FR" dirty="0"/>
            </a:br>
            <a:r>
              <a:rPr lang="fr-FR" dirty="0"/>
              <a:t>Comme c’est la mode aujourd’hui, on utilise un ORM (couche d’abstraction à la base de données).</a:t>
            </a:r>
          </a:p>
          <a:p>
            <a:r>
              <a:rPr lang="fr-FR" dirty="0"/>
              <a:t>Pas de docs (3 pages très sommaires)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79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Institut de l’élevage</a:t>
            </a:r>
          </a:p>
          <a:p>
            <a:r>
              <a:rPr lang="fr-FR" dirty="0" err="1"/>
              <a:t>Idele</a:t>
            </a:r>
            <a:r>
              <a:rPr lang="fr-FR" dirty="0"/>
              <a:t> (web service soap)</a:t>
            </a:r>
          </a:p>
          <a:p>
            <a:r>
              <a:rPr lang="fr-FR" dirty="0"/>
              <a:t>Données des contrôles laitiers. Utiles (taux protéiques, taux </a:t>
            </a:r>
            <a:r>
              <a:rPr lang="fr-FR" dirty="0" err="1"/>
              <a:t>butéryques</a:t>
            </a:r>
            <a:r>
              <a:rPr lang="fr-FR" dirty="0"/>
              <a:t>…) pour </a:t>
            </a:r>
            <a:r>
              <a:rPr lang="fr-FR" dirty="0" err="1"/>
              <a:t>beaucoups</a:t>
            </a:r>
            <a:r>
              <a:rPr lang="fr-FR" dirty="0"/>
              <a:t> de calculs dont les miens.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022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98 tables sans clés étrangères (d’après Simon, sur un moteur de BDD </a:t>
            </a:r>
            <a:r>
              <a:rPr lang="fr-FR" dirty="0" err="1"/>
              <a:t>InnoDB</a:t>
            </a:r>
            <a:r>
              <a:rPr lang="fr-FR" dirty="0"/>
              <a:t>, les clés étrangères ralentissent les requêtes, il vaut mieux gérer ça dans l’ORM).</a:t>
            </a:r>
            <a:br>
              <a:rPr lang="fr-FR" dirty="0"/>
            </a:br>
            <a:r>
              <a:rPr lang="fr-FR" dirty="0"/>
              <a:t>J’ai ajouté les liaisons sur ce schéma pour plus de compréhension. </a:t>
            </a:r>
          </a:p>
          <a:p>
            <a:r>
              <a:rPr lang="fr-FR" dirty="0"/>
              <a:t>J’utilise 6 tables de cette BDD.</a:t>
            </a:r>
          </a:p>
          <a:p>
            <a:r>
              <a:rPr lang="fr-FR" dirty="0"/>
              <a:t>La table principale (à tout le logiciel) : </a:t>
            </a:r>
            <a:r>
              <a:rPr lang="fr-FR" dirty="0" err="1"/>
              <a:t>cow</a:t>
            </a:r>
            <a:r>
              <a:rPr lang="fr-FR" dirty="0"/>
              <a:t>.</a:t>
            </a:r>
          </a:p>
          <a:p>
            <a:r>
              <a:rPr lang="fr-FR" dirty="0"/>
              <a:t>Les tables </a:t>
            </a:r>
            <a:r>
              <a:rPr lang="fr-FR" dirty="0" err="1"/>
              <a:t>anomaly</a:t>
            </a:r>
            <a:r>
              <a:rPr lang="fr-FR" dirty="0"/>
              <a:t> et </a:t>
            </a:r>
            <a:r>
              <a:rPr lang="fr-FR" dirty="0" err="1"/>
              <a:t>cow_lactation</a:t>
            </a:r>
            <a:r>
              <a:rPr lang="fr-FR" dirty="0"/>
              <a:t> auront des liaisons de types </a:t>
            </a:r>
            <a:r>
              <a:rPr lang="fr-FR" dirty="0" err="1"/>
              <a:t>many</a:t>
            </a:r>
            <a:r>
              <a:rPr lang="fr-FR" dirty="0"/>
              <a:t> to one.</a:t>
            </a:r>
          </a:p>
          <a:p>
            <a:r>
              <a:rPr lang="fr-FR" dirty="0"/>
              <a:t>Et il y a beaucoup de calculs de dates sur ces deux tables.</a:t>
            </a:r>
          </a:p>
          <a:p>
            <a:r>
              <a:rPr lang="fr-FR" dirty="0"/>
              <a:t>Heureusement, l’ORM gère les fonctions DATEDIFF, CURDATE, DATE_ADD, DATE_SUB…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08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l’efficacité de l’ORM :</a:t>
            </a:r>
          </a:p>
          <a:p>
            <a:r>
              <a:rPr lang="fr-FR" dirty="0"/>
              <a:t>Ça ne ressemble à rien de connu, même pas à Doctrine.</a:t>
            </a:r>
          </a:p>
          <a:p>
            <a:r>
              <a:rPr lang="fr-FR" dirty="0"/>
              <a:t>Très efficace et agréable pour les jeunes développeurs qui sont un peu hostile à SQL.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59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les principales requêtes que j’ai réalisé.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18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Oui, pour quelqu’un comme moi qui aime coder et qui aime le SQL (aussi) mais ne se sent pas l’âme d’un graphiste, coder, c’est du bonheur.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424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Chaque objet se trouve dans le répertoire </a:t>
            </a:r>
            <a:r>
              <a:rPr lang="fr-FR" dirty="0" err="1"/>
              <a:t>objects</a:t>
            </a:r>
            <a:r>
              <a:rPr lang="fr-FR" dirty="0"/>
              <a:t> (BO)</a:t>
            </a:r>
          </a:p>
          <a:p>
            <a:r>
              <a:rPr lang="fr-FR" dirty="0"/>
              <a:t>Le métier se trouve dans </a:t>
            </a:r>
            <a:r>
              <a:rPr lang="fr-FR" dirty="0" err="1"/>
              <a:t>views</a:t>
            </a:r>
            <a:r>
              <a:rPr lang="fr-FR" dirty="0"/>
              <a:t>/page (BLL)</a:t>
            </a:r>
          </a:p>
          <a:p>
            <a:r>
              <a:rPr lang="fr-FR" dirty="0"/>
              <a:t>Pour ma part, j’utilise les pages </a:t>
            </a:r>
            <a:r>
              <a:rPr lang="fr-FR" dirty="0" err="1"/>
              <a:t>Scrap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221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 code.</a:t>
            </a:r>
          </a:p>
          <a:p>
            <a:r>
              <a:rPr lang="fr-FR" dirty="0"/>
              <a:t>un formateur que j’ai beaucoup apprécié m’a qualifié un jour de « vieux développeur PHP autodidacte » : c’est là que je m’éclate.</a:t>
            </a:r>
          </a:p>
          <a:p>
            <a:r>
              <a:rPr lang="fr-FR" dirty="0"/>
              <a:t>Pour ce genre de développement, rien n’est impossible : toute l’aide imaginable est disponible en ligne, ne serait-ce que dans la doc PHP.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16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variables dynamiques.</a:t>
            </a:r>
          </a:p>
          <a:p>
            <a:r>
              <a:rPr lang="fr-FR" dirty="0"/>
              <a:t>Explication du code.</a:t>
            </a:r>
            <a:br>
              <a:rPr lang="fr-FR" dirty="0"/>
            </a:br>
            <a:r>
              <a:rPr lang="fr-FR" dirty="0"/>
              <a:t>N’existe (à ma connaissance) qu’en PHP et en Python (pas en JAVA ni en C#).</a:t>
            </a:r>
          </a:p>
          <a:p>
            <a:r>
              <a:rPr lang="fr-FR" dirty="0"/>
              <a:t>Simon et Florian ne connaissaient pas.</a:t>
            </a:r>
          </a:p>
          <a:p>
            <a:r>
              <a:rPr lang="fr-FR" dirty="0"/>
              <a:t>J’ai souvent utilisé par le passé.</a:t>
            </a:r>
            <a:br>
              <a:rPr lang="fr-FR" dirty="0"/>
            </a:br>
            <a:r>
              <a:rPr lang="fr-FR" dirty="0" err="1"/>
              <a:t>Générér</a:t>
            </a:r>
            <a:r>
              <a:rPr lang="fr-FR" dirty="0"/>
              <a:t> des variables à la volée (dans une boucle).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14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Milkup</a:t>
            </a:r>
            <a:r>
              <a:rPr lang="fr-FR" dirty="0"/>
              <a:t> n’est pour le moment qu’en français, mais…</a:t>
            </a:r>
            <a:br>
              <a:rPr lang="fr-FR" dirty="0"/>
            </a:br>
            <a:r>
              <a:rPr lang="fr-FR" dirty="0"/>
              <a:t>Utilisation de </a:t>
            </a:r>
            <a:r>
              <a:rPr lang="fr-FR" dirty="0" err="1"/>
              <a:t>Vtext</a:t>
            </a:r>
            <a:r>
              <a:rPr lang="fr-FR" dirty="0"/>
              <a:t>. Si le </a:t>
            </a:r>
            <a:r>
              <a:rPr lang="fr-FR" dirty="0" err="1"/>
              <a:t>Vtext</a:t>
            </a:r>
            <a:r>
              <a:rPr lang="fr-FR" dirty="0"/>
              <a:t> demandé n’existe pas, il est créé, et affiché dans la vue avec le nom du </a:t>
            </a:r>
            <a:r>
              <a:rPr lang="fr-FR" dirty="0" err="1"/>
              <a:t>Vtext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Une interface permet de modifier ou d’ajouter des traductions.</a:t>
            </a:r>
            <a:br>
              <a:rPr lang="fr-FR" dirty="0"/>
            </a:br>
            <a:r>
              <a:rPr lang="fr-FR" dirty="0"/>
              <a:t>Si les constantes sont nommées correctement, pas de problème pour la lisibilité du code.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98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Crise laitière.</a:t>
            </a:r>
          </a:p>
          <a:p>
            <a:r>
              <a:rPr lang="fr-FR" dirty="0"/>
              <a:t>3,5 millions de bovins laitiers en France dans 92000 exploitations.</a:t>
            </a:r>
          </a:p>
          <a:p>
            <a:r>
              <a:rPr lang="fr-FR" dirty="0"/>
              <a:t>Licences dans les écoles </a:t>
            </a:r>
            <a:r>
              <a:rPr lang="fr-FR" dirty="0" err="1"/>
              <a:t>véterinaires</a:t>
            </a:r>
            <a:r>
              <a:rPr lang="fr-FR" dirty="0"/>
              <a:t> (Toulouse, Maison Alfort, Lyon et Nantes). Logique commerciale Microsoft.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21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fois le JavaScript écrit pour l’affichage de la page, le reste est enfantin (HTML/Bootstrap).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338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envoie du HTML</a:t>
            </a:r>
            <a:br>
              <a:rPr lang="fr-FR" dirty="0"/>
            </a:br>
            <a:r>
              <a:rPr lang="fr-FR" dirty="0"/>
              <a:t>On récupère dans la colonne </a:t>
            </a:r>
            <a:r>
              <a:rPr lang="fr-FR" dirty="0" err="1"/>
              <a:t>corespondant</a:t>
            </a:r>
            <a:r>
              <a:rPr lang="fr-FR" dirty="0"/>
              <a:t> (on définit uniquement les en-têtes, le </a:t>
            </a:r>
            <a:r>
              <a:rPr lang="fr-FR" dirty="0" err="1"/>
              <a:t>framework</a:t>
            </a:r>
            <a:r>
              <a:rPr lang="fr-FR" dirty="0"/>
              <a:t> gère le reste).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373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envoie du HTML</a:t>
            </a:r>
            <a:br>
              <a:rPr lang="fr-FR" dirty="0"/>
            </a:br>
            <a:r>
              <a:rPr lang="fr-FR" dirty="0"/>
              <a:t>On récupère dans la vue avec du JavaScript (si, c’est du JavaScript).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18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obtient des vues dans un pur style Bootstrap.</a:t>
            </a:r>
            <a:br>
              <a:rPr lang="fr-FR" dirty="0"/>
            </a:br>
            <a:r>
              <a:rPr lang="fr-FR" dirty="0"/>
              <a:t>Bootstrap +/- (clair, mais comme tout le monde)</a:t>
            </a:r>
          </a:p>
          <a:p>
            <a:r>
              <a:rPr lang="fr-FR" dirty="0"/>
              <a:t>Pas de rechargement de page </a:t>
            </a:r>
            <a:r>
              <a:rPr lang="fr-FR" dirty="0" err="1"/>
              <a:t>grace</a:t>
            </a:r>
            <a:r>
              <a:rPr lang="fr-FR" dirty="0"/>
              <a:t> à Ajax.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168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Ajax permet un site « ONE PAGE », utile pour une prochaine intégration Cordova.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758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performance est une priorité pour </a:t>
            </a:r>
            <a:r>
              <a:rPr lang="fr-FR" dirty="0" err="1"/>
              <a:t>Milkup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Pour cela , la Console de Google Chrome (l’un des meilleurs amis du développeur web).</a:t>
            </a:r>
          </a:p>
          <a:p>
            <a:r>
              <a:rPr lang="fr-FR" dirty="0"/>
              <a:t>Onglet Network pour tester les requêtes.</a:t>
            </a:r>
          </a:p>
          <a:p>
            <a:r>
              <a:rPr lang="fr-FR" dirty="0"/>
              <a:t>Onglet Performance pour tester les ressources des boucles et autres calculs.</a:t>
            </a:r>
            <a:br>
              <a:rPr lang="fr-FR" dirty="0"/>
            </a:br>
            <a:r>
              <a:rPr lang="fr-FR" dirty="0"/>
              <a:t>Ces tests on permis d’optimiser (par 2) le chargement de la page initiale en réglant des problèmes de boucles.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26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Ordinateur sous Linux.</a:t>
            </a:r>
          </a:p>
          <a:p>
            <a:r>
              <a:rPr lang="fr-FR" dirty="0"/>
              <a:t>Visual Studio Code (plutôt que </a:t>
            </a:r>
            <a:r>
              <a:rPr lang="fr-FR" dirty="0" err="1"/>
              <a:t>PHPStorm</a:t>
            </a:r>
            <a:r>
              <a:rPr lang="fr-FR" dirty="0"/>
              <a:t>). Microsoft</a:t>
            </a:r>
          </a:p>
          <a:p>
            <a:r>
              <a:rPr lang="fr-FR" dirty="0" err="1"/>
              <a:t>DataGrip</a:t>
            </a:r>
            <a:r>
              <a:rPr lang="fr-FR" dirty="0"/>
              <a:t> (plutôt que PHPMyAdmin). </a:t>
            </a:r>
            <a:r>
              <a:rPr lang="fr-FR" dirty="0" err="1"/>
              <a:t>JetBrains</a:t>
            </a:r>
            <a:endParaRPr lang="fr-FR" dirty="0"/>
          </a:p>
          <a:p>
            <a:r>
              <a:rPr lang="fr-FR" dirty="0"/>
              <a:t>Google Chrome (et sa fameuse console).</a:t>
            </a:r>
          </a:p>
          <a:p>
            <a:r>
              <a:rPr lang="fr-FR" dirty="0"/>
              <a:t>GIT (on en </a:t>
            </a:r>
            <a:r>
              <a:rPr lang="fr-FR" dirty="0" err="1"/>
              <a:t>repara</a:t>
            </a:r>
            <a:r>
              <a:rPr lang="fr-FR" dirty="0"/>
              <a:t> dans un instant).</a:t>
            </a:r>
          </a:p>
          <a:p>
            <a:r>
              <a:rPr lang="fr-FR" dirty="0"/>
              <a:t>Discord (pourquoi plutôt que Slack). gamers</a:t>
            </a:r>
          </a:p>
          <a:p>
            <a:r>
              <a:rPr lang="fr-FR" dirty="0" err="1"/>
              <a:t>GanttProject</a:t>
            </a:r>
            <a:r>
              <a:rPr lang="fr-FR" dirty="0"/>
              <a:t> (pour les plannings).</a:t>
            </a:r>
          </a:p>
          <a:p>
            <a:r>
              <a:rPr lang="fr-FR" dirty="0"/>
              <a:t>POURQUOI ??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5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créé  en 2005 par Linus </a:t>
            </a:r>
            <a:r>
              <a:rPr lang="fr-FR" dirty="0" err="1"/>
              <a:t>Torvalds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Git permet le travail collaboratif ainsi que le travail à distance.</a:t>
            </a:r>
            <a:br>
              <a:rPr lang="fr-FR" dirty="0"/>
            </a:br>
            <a:r>
              <a:rPr lang="fr-FR" dirty="0"/>
              <a:t>Très simple à utiliser :</a:t>
            </a:r>
          </a:p>
          <a:p>
            <a:r>
              <a:rPr lang="fr-FR" dirty="0"/>
              <a:t>git commit -</a:t>
            </a:r>
            <a:r>
              <a:rPr lang="fr-FR" dirty="0" err="1"/>
              <a:t>am</a:t>
            </a:r>
            <a:r>
              <a:rPr lang="fr-FR" dirty="0"/>
              <a:t> "message"</a:t>
            </a:r>
          </a:p>
          <a:p>
            <a:r>
              <a:rPr lang="fr-FR" dirty="0"/>
              <a:t>git push</a:t>
            </a:r>
          </a:p>
          <a:p>
            <a:r>
              <a:rPr lang="fr-FR" dirty="0"/>
              <a:t>Très fiable contrairement à SVN (utilisé à l’ENI pendant la formation).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70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information, </a:t>
            </a:r>
            <a:r>
              <a:rPr lang="fr-FR" dirty="0" err="1"/>
              <a:t>Milkup</a:t>
            </a:r>
            <a:r>
              <a:rPr lang="fr-FR" dirty="0"/>
              <a:t> est le nom du chat de Gaëtan.</a:t>
            </a:r>
          </a:p>
          <a:p>
            <a:r>
              <a:rPr lang="fr-FR" dirty="0"/>
              <a:t>PHP 7 est très performant (beaucoup plus que les versions précédentes).</a:t>
            </a:r>
          </a:p>
          <a:p>
            <a:r>
              <a:rPr lang="fr-FR" dirty="0"/>
              <a:t>MySQL (possibilité de migrer très simplement sue </a:t>
            </a:r>
            <a:r>
              <a:rPr lang="fr-FR" dirty="0" err="1"/>
              <a:t>MariaDB</a:t>
            </a:r>
            <a:r>
              <a:rPr lang="fr-FR" dirty="0"/>
              <a:t>).</a:t>
            </a:r>
          </a:p>
          <a:p>
            <a:r>
              <a:rPr lang="fr-FR" dirty="0"/>
              <a:t>JavaScript : peut être le langage le plus moderne et le plus flexible (en tout cas l’un des plus demandés sur le marché du travail).</a:t>
            </a:r>
          </a:p>
          <a:p>
            <a:r>
              <a:rPr lang="fr-FR" dirty="0"/>
              <a:t>jQuery, Bootstrap, Moment, </a:t>
            </a:r>
            <a:r>
              <a:rPr lang="fr-FR" dirty="0" err="1"/>
              <a:t>DataTables</a:t>
            </a:r>
            <a:r>
              <a:rPr lang="fr-FR" dirty="0"/>
              <a:t>.</a:t>
            </a:r>
          </a:p>
          <a:p>
            <a:r>
              <a:rPr lang="fr-FR" dirty="0"/>
              <a:t>Ajax (Ajax n’est pas à proprement parler une librairie).</a:t>
            </a:r>
            <a:br>
              <a:rPr lang="fr-FR" dirty="0"/>
            </a:br>
            <a:r>
              <a:rPr lang="fr-FR" dirty="0"/>
              <a:t>Mais aussi des librairies propriétaires comme </a:t>
            </a:r>
            <a:r>
              <a:rPr lang="fr-FR" dirty="0" err="1"/>
              <a:t>Vtext</a:t>
            </a:r>
            <a:r>
              <a:rPr lang="fr-FR" dirty="0"/>
              <a:t> pour l’internationalisation et d’autres pour les graphiques statistiques, pour les SMS, pour les formulaires.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15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multitude de </a:t>
            </a:r>
            <a:r>
              <a:rPr lang="fr-FR" dirty="0" err="1"/>
              <a:t>frameworks</a:t>
            </a:r>
            <a:r>
              <a:rPr lang="fr-FR" dirty="0"/>
              <a:t> libres. (</a:t>
            </a:r>
            <a:r>
              <a:rPr lang="fr-FR" dirty="0" err="1"/>
              <a:t>Synfony</a:t>
            </a:r>
            <a:r>
              <a:rPr lang="fr-FR" dirty="0"/>
              <a:t>, </a:t>
            </a:r>
            <a:r>
              <a:rPr lang="fr-FR" dirty="0" err="1"/>
              <a:t>Laravel</a:t>
            </a:r>
            <a:r>
              <a:rPr lang="fr-FR" dirty="0"/>
              <a:t>, Zend, Cake, </a:t>
            </a:r>
            <a:r>
              <a:rPr lang="fr-FR" dirty="0" err="1"/>
              <a:t>CodeIigniter</a:t>
            </a:r>
            <a:r>
              <a:rPr lang="fr-FR" dirty="0"/>
              <a:t>, </a:t>
            </a:r>
            <a:r>
              <a:rPr lang="fr-FR" dirty="0" err="1"/>
              <a:t>Yii</a:t>
            </a:r>
            <a:r>
              <a:rPr lang="fr-FR" dirty="0"/>
              <a:t>…</a:t>
            </a:r>
          </a:p>
          <a:p>
            <a:r>
              <a:rPr lang="fr-FR" dirty="0"/>
              <a:t>Choix du maison :</a:t>
            </a:r>
          </a:p>
          <a:p>
            <a:r>
              <a:rPr lang="fr-FR" dirty="0"/>
              <a:t>Connaissance parfaite du </a:t>
            </a:r>
            <a:r>
              <a:rPr lang="fr-FR" dirty="0" err="1"/>
              <a:t>framework</a:t>
            </a:r>
            <a:r>
              <a:rPr lang="fr-FR" dirty="0"/>
              <a:t> : essentiellement par le créateur du </a:t>
            </a:r>
            <a:r>
              <a:rPr lang="fr-FR" dirty="0" err="1"/>
              <a:t>framework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Pas de doc en ligne, pas de bouquin, pas de communauté.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06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Réformer une vache n’est pas un choix facile pour un éleveur.</a:t>
            </a:r>
            <a:br>
              <a:rPr lang="fr-FR" dirty="0"/>
            </a:br>
            <a:r>
              <a:rPr lang="fr-FR" dirty="0"/>
              <a:t>En fonction des anomalies de la vache (</a:t>
            </a:r>
            <a:r>
              <a:rPr lang="fr-FR" dirty="0" err="1"/>
              <a:t>mamites</a:t>
            </a:r>
            <a:r>
              <a:rPr lang="fr-FR" dirty="0"/>
              <a:t>, boiteries… une quinzaine), de son taux de production de lait, de son âge, de la qualité globale de son lait (taux </a:t>
            </a:r>
            <a:r>
              <a:rPr lang="fr-FR" dirty="0" err="1"/>
              <a:t>buryteux</a:t>
            </a:r>
            <a:r>
              <a:rPr lang="fr-FR" dirty="0"/>
              <a:t>, taux protéique).</a:t>
            </a:r>
          </a:p>
          <a:p>
            <a:r>
              <a:rPr lang="fr-FR" dirty="0"/>
              <a:t>Pouvoir voir </a:t>
            </a:r>
            <a:r>
              <a:rPr lang="fr-FR" dirty="0" err="1"/>
              <a:t>instantanement</a:t>
            </a:r>
            <a:r>
              <a:rPr lang="fr-FR" dirty="0"/>
              <a:t> (statistiques) si la vache n’est plus rentable).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41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trop de choix : logiciel existant, </a:t>
            </a:r>
            <a:r>
              <a:rPr lang="fr-FR" dirty="0" err="1"/>
              <a:t>bdd</a:t>
            </a:r>
            <a:r>
              <a:rPr lang="fr-FR" dirty="0"/>
              <a:t> existante.</a:t>
            </a:r>
          </a:p>
          <a:p>
            <a:r>
              <a:rPr lang="fr-FR" dirty="0"/>
              <a:t>Module indépendant pouvant être vendu sous forme d’option).</a:t>
            </a:r>
          </a:p>
          <a:p>
            <a:r>
              <a:rPr lang="fr-FR" dirty="0"/>
              <a:t>ORM pour faciliter la maintenance.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71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facile d’établir un planning pour une durée si courte sans connaitre ni le </a:t>
            </a:r>
            <a:r>
              <a:rPr lang="fr-FR" dirty="0" err="1"/>
              <a:t>framework</a:t>
            </a:r>
            <a:r>
              <a:rPr lang="fr-FR" dirty="0"/>
              <a:t> ni l’ORM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CA5CA-C25C-4886-923E-CA76954923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5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1CE9D-D656-47B4-98B3-51E5C19A7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9CC601-2857-4E13-89B8-E9B869B75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246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AF845C-445D-4CEF-B0E3-4684BB35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716F52-48BE-469B-A879-9FFF5DD7A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684"/>
            <a:ext cx="10515600" cy="4020904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D3B8179F-69E2-4950-B557-CA47EEE9510C}"/>
              </a:ext>
            </a:extLst>
          </p:cNvPr>
          <p:cNvSpPr/>
          <p:nvPr userDrawn="1"/>
        </p:nvSpPr>
        <p:spPr>
          <a:xfrm>
            <a:off x="299258" y="174567"/>
            <a:ext cx="2917767" cy="585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32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62AF8-2F5D-478F-8F7E-24033A68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8ACBC3-F93A-4D6F-AD05-4700267F8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3524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4A5798-AC0F-493A-8D5C-57F47604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66452C-A6F1-4B66-BF3B-44E7C160A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6E437A-F563-4B17-A7F9-5933B4D30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3746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69968-9803-4D32-A5AF-4DDD12C3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473DE4-6A23-4604-A24C-057FD5488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10117D-5B35-4F0F-ADD6-8C59A74EB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B0979A-5D75-4E61-BDA9-175080F48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5ACE8FD-18CC-4AF1-9964-A41351A8E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6395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8A0B97-591D-4735-ABD0-5166C49D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8816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45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09E8-0407-4675-985C-C7471544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C250AA-D4E5-415B-A4ED-7571296AB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DFB25F-E7BE-490C-BBE3-32ECAADEF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7828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42060-81FE-4A6F-AA51-B6656172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B3C9C40-4D19-4758-AC9C-8B2631D16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D5A38F-E522-4B24-9E41-3906B8929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0194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19000"/>
            <a:lum/>
          </a:blip>
          <a:srcRect/>
          <a:stretch>
            <a:fillRect l="24000" t="-39000" r="4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82E13C-7F00-4DC0-93FF-DE925C7D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6850"/>
            <a:ext cx="10515600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C7E1AF-C4B4-48F6-9A17-91FA10A16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56059"/>
            <a:ext cx="10515600" cy="402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7AAC90-E17A-4829-B3CB-495410BAF21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2" y="230188"/>
            <a:ext cx="2830430" cy="4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20.xml"/><Relationship Id="rId3" Type="http://schemas.openxmlformats.org/officeDocument/2006/relationships/slide" Target="slide6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17" Type="http://schemas.openxmlformats.org/officeDocument/2006/relationships/slide" Target="slide33.xml"/><Relationship Id="rId2" Type="http://schemas.openxmlformats.org/officeDocument/2006/relationships/slide" Target="slide4.xml"/><Relationship Id="rId16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5" Type="http://schemas.openxmlformats.org/officeDocument/2006/relationships/slide" Target="slide30.xml"/><Relationship Id="rId10" Type="http://schemas.openxmlformats.org/officeDocument/2006/relationships/slide" Target="slide13.xml"/><Relationship Id="rId4" Type="http://schemas.openxmlformats.org/officeDocument/2006/relationships/slide" Target="slide7.xml"/><Relationship Id="rId9" Type="http://schemas.openxmlformats.org/officeDocument/2006/relationships/slide" Target="slide12.xml"/><Relationship Id="rId14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B0183-C053-4158-865A-63C0057C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54B65C-E34B-482E-B8FB-CA733ADE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020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E56C8-9932-4CE4-AA24-BD31BF3C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793822-1C55-46B3-B108-AF2DE3436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demande de </a:t>
            </a:r>
            <a:r>
              <a:rPr lang="fr-FR" dirty="0" err="1"/>
              <a:t>vétosoft</a:t>
            </a:r>
            <a:r>
              <a:rPr lang="fr-FR" dirty="0"/>
              <a:t>.</a:t>
            </a:r>
          </a:p>
          <a:p>
            <a:r>
              <a:rPr lang="fr-FR" dirty="0"/>
              <a:t>La solution proposée.</a:t>
            </a:r>
          </a:p>
          <a:p>
            <a:r>
              <a:rPr lang="fr-FR" dirty="0"/>
              <a:t>Le planning prévisionnel.</a:t>
            </a:r>
          </a:p>
        </p:txBody>
      </p:sp>
    </p:spTree>
    <p:extLst>
      <p:ext uri="{BB962C8B-B14F-4D97-AF65-F5344CB8AC3E}">
        <p14:creationId xmlns:p14="http://schemas.microsoft.com/office/powerpoint/2010/main" val="23922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BCBB0-1413-42EE-8474-F1E91112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demande de </a:t>
            </a:r>
            <a:r>
              <a:rPr lang="fr-FR" dirty="0" err="1"/>
              <a:t>Vetosoft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912971-2811-4342-B032-8728E5B4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Réaliser un module pour </a:t>
            </a:r>
            <a:r>
              <a:rPr lang="fr-FR" dirty="0" err="1"/>
              <a:t>Milkup</a:t>
            </a:r>
            <a:r>
              <a:rPr lang="fr-FR" dirty="0"/>
              <a:t> permettant de savoir quand envoyer une vache à la réforme.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critères des calculs:</a:t>
            </a:r>
          </a:p>
          <a:p>
            <a:r>
              <a:rPr lang="fr-FR" dirty="0"/>
              <a:t>Anomalies</a:t>
            </a:r>
          </a:p>
          <a:p>
            <a:r>
              <a:rPr lang="fr-FR" dirty="0"/>
              <a:t>Production laitière</a:t>
            </a:r>
          </a:p>
          <a:p>
            <a:r>
              <a:rPr lang="fr-FR" dirty="0"/>
              <a:t>Age</a:t>
            </a:r>
          </a:p>
          <a:p>
            <a:r>
              <a:rPr lang="fr-FR" dirty="0"/>
              <a:t>Qualité du lait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994B1-25BB-4DC1-B76C-13CF115EC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35" y="2761563"/>
            <a:ext cx="5505679" cy="3441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33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391BB-D7C0-41F5-8881-36AB9026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solution </a:t>
            </a:r>
            <a:r>
              <a:rPr lang="fr-FR" dirty="0" err="1"/>
              <a:t>logicièle</a:t>
            </a:r>
            <a:r>
              <a:rPr lang="fr-FR" dirty="0"/>
              <a:t> proposée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0FBC26-E581-4E08-A97F-4AC7D1D47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indépendant de </a:t>
            </a:r>
            <a:r>
              <a:rPr lang="fr-FR" dirty="0" err="1"/>
              <a:t>Milkup</a:t>
            </a:r>
            <a:r>
              <a:rPr lang="fr-FR" dirty="0"/>
              <a:t>.</a:t>
            </a:r>
          </a:p>
          <a:p>
            <a:r>
              <a:rPr lang="fr-FR" dirty="0"/>
              <a:t>Utilisation de l’ORM maison.</a:t>
            </a:r>
          </a:p>
        </p:txBody>
      </p:sp>
    </p:spTree>
    <p:extLst>
      <p:ext uri="{BB962C8B-B14F-4D97-AF65-F5344CB8AC3E}">
        <p14:creationId xmlns:p14="http://schemas.microsoft.com/office/powerpoint/2010/main" val="1948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BF25CF-2951-457E-AF71-D79585F9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prévisionnel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E4130B-740C-4604-9D7E-875E9348D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3" y="2399956"/>
            <a:ext cx="11291813" cy="33398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27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5F87C-8695-41EC-B780-67447381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9C41EF-CB9B-4C2C-961B-39AFC1C5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partie persistance de données.</a:t>
            </a:r>
          </a:p>
          <a:p>
            <a:r>
              <a:rPr lang="fr-FR" dirty="0"/>
              <a:t>La partie métier.</a:t>
            </a:r>
          </a:p>
          <a:p>
            <a:r>
              <a:rPr lang="fr-FR" dirty="0"/>
              <a:t>La partie IHM.</a:t>
            </a:r>
          </a:p>
        </p:txBody>
      </p:sp>
    </p:spTree>
    <p:extLst>
      <p:ext uri="{BB962C8B-B14F-4D97-AF65-F5344CB8AC3E}">
        <p14:creationId xmlns:p14="http://schemas.microsoft.com/office/powerpoint/2010/main" val="220105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524FD-E5FA-4EDB-A2A7-2660DF71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persistance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CB46F6-123F-4178-9955-249DD072D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65"/>
            <a:ext cx="12192000" cy="616566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EB73A9-CC0E-47DE-B0C2-689D37B1E0A6}"/>
              </a:ext>
            </a:extLst>
          </p:cNvPr>
          <p:cNvSpPr txBox="1"/>
          <p:nvPr/>
        </p:nvSpPr>
        <p:spPr>
          <a:xfrm>
            <a:off x="1252330" y="2269898"/>
            <a:ext cx="430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98 tables sans aucune clé étrangère.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4F437D-64F7-4D7A-9176-B433252AD278}"/>
              </a:ext>
            </a:extLst>
          </p:cNvPr>
          <p:cNvSpPr txBox="1"/>
          <p:nvPr/>
        </p:nvSpPr>
        <p:spPr>
          <a:xfrm>
            <a:off x="1252330" y="2893323"/>
            <a:ext cx="9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ORM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1564C5A-2C63-4C2E-812D-DAFC6B27D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3721" y="2031978"/>
            <a:ext cx="1100235" cy="14456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1FE742A-7F52-44EB-8751-998476A86439}"/>
              </a:ext>
            </a:extLst>
          </p:cNvPr>
          <p:cNvSpPr txBox="1"/>
          <p:nvPr/>
        </p:nvSpPr>
        <p:spPr>
          <a:xfrm>
            <a:off x="1928191" y="2893323"/>
            <a:ext cx="19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propriétaire</a:t>
            </a:r>
          </a:p>
        </p:txBody>
      </p:sp>
    </p:spTree>
    <p:extLst>
      <p:ext uri="{BB962C8B-B14F-4D97-AF65-F5344CB8AC3E}">
        <p14:creationId xmlns:p14="http://schemas.microsoft.com/office/powerpoint/2010/main" val="33014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C8126-E4B7-423F-A86A-D04646D3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persistance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FC2EFE-6FB2-4E31-9A84-7AE6F172F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684"/>
            <a:ext cx="10515600" cy="5857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Milkup</a:t>
            </a:r>
            <a:r>
              <a:rPr lang="fr-FR" dirty="0"/>
              <a:t> récupère en outre des données de la base </a:t>
            </a:r>
            <a:r>
              <a:rPr lang="fr-FR" dirty="0" err="1"/>
              <a:t>Idele</a:t>
            </a:r>
            <a:r>
              <a:rPr lang="fr-FR" dirty="0"/>
              <a:t> par un web service (SOAP).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F2243B-5AAC-4701-9626-BF1D2BAD4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8" y="2417182"/>
            <a:ext cx="6698975" cy="46634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9F7488-F042-4C8B-9D2C-ADB3AA2DAE98}"/>
              </a:ext>
            </a:extLst>
          </p:cNvPr>
          <p:cNvSpPr txBox="1"/>
          <p:nvPr/>
        </p:nvSpPr>
        <p:spPr>
          <a:xfrm>
            <a:off x="7046843" y="2653748"/>
            <a:ext cx="4306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L’institut de l’élevage (organisme d’état) gère les données (essentiellement les valeurs des contrôles laitiers) des bovins laitiers de l’ensemble des bovins du territoire français.</a:t>
            </a:r>
          </a:p>
          <a:p>
            <a:pPr algn="r"/>
            <a:endParaRPr lang="fr-FR" dirty="0"/>
          </a:p>
          <a:p>
            <a:pPr algn="r"/>
            <a:r>
              <a:rPr lang="fr-FR" dirty="0"/>
              <a:t>Ces données sont fiables, mais les mises à jour ne sont pas toujours aisées et l’assistance de l’Institut de l’élevage est souvent compliquée.</a:t>
            </a:r>
          </a:p>
          <a:p>
            <a:pPr algn="r"/>
            <a:endParaRPr lang="fr-FR" dirty="0"/>
          </a:p>
          <a:p>
            <a:pPr algn="r"/>
            <a:r>
              <a:rPr lang="fr-FR" dirty="0"/>
              <a:t>Les vétérinaires font les mises à jour eux-mêmes, mais les développeurs de </a:t>
            </a:r>
            <a:r>
              <a:rPr lang="fr-FR" dirty="0" err="1"/>
              <a:t>Vetosoft</a:t>
            </a:r>
            <a:r>
              <a:rPr lang="fr-FR" dirty="0"/>
              <a:t> doivent souvent intervenir. </a:t>
            </a:r>
          </a:p>
        </p:txBody>
      </p:sp>
    </p:spTree>
    <p:extLst>
      <p:ext uri="{BB962C8B-B14F-4D97-AF65-F5344CB8AC3E}">
        <p14:creationId xmlns:p14="http://schemas.microsoft.com/office/powerpoint/2010/main" val="38171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2C0CF-52B3-4B37-81BA-8C0207FA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7" y="1316911"/>
            <a:ext cx="10515600" cy="768150"/>
          </a:xfrm>
        </p:spPr>
        <p:txBody>
          <a:bodyPr>
            <a:normAutofit fontScale="90000"/>
          </a:bodyPr>
          <a:lstStyle/>
          <a:p>
            <a:r>
              <a:rPr lang="fr-FR" dirty="0"/>
              <a:t>La persistance</a:t>
            </a:r>
            <a:br>
              <a:rPr lang="fr-FR" dirty="0"/>
            </a:br>
            <a:r>
              <a:rPr lang="fr-FR" dirty="0"/>
              <a:t>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2D2CB1-22FB-49DB-B3D4-9DB71F61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137" y="5290887"/>
            <a:ext cx="4180289" cy="480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/>
              <a:t>98 tables sans </a:t>
            </a:r>
            <a:r>
              <a:rPr lang="fr-FR" dirty="0" err="1"/>
              <a:t>foreign</a:t>
            </a:r>
            <a:r>
              <a:rPr lang="fr-FR" dirty="0"/>
              <a:t> keys.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6FCF45-273A-4651-8145-18071C4AA0C8}"/>
              </a:ext>
            </a:extLst>
          </p:cNvPr>
          <p:cNvSpPr txBox="1"/>
          <p:nvPr/>
        </p:nvSpPr>
        <p:spPr>
          <a:xfrm>
            <a:off x="322138" y="5790528"/>
            <a:ext cx="545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6 utilisées pour mon module.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2E53CE-3B02-4082-AE5C-1838C34ED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75" y="480329"/>
            <a:ext cx="8908774" cy="63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2C0CF-52B3-4B37-81BA-8C0207FA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7" y="1316911"/>
            <a:ext cx="10515600" cy="768150"/>
          </a:xfrm>
        </p:spPr>
        <p:txBody>
          <a:bodyPr>
            <a:normAutofit fontScale="90000"/>
          </a:bodyPr>
          <a:lstStyle/>
          <a:p>
            <a:r>
              <a:rPr lang="fr-FR" dirty="0"/>
              <a:t>La persistance</a:t>
            </a:r>
            <a:br>
              <a:rPr lang="fr-FR" dirty="0"/>
            </a:br>
            <a:r>
              <a:rPr lang="fr-FR" dirty="0"/>
              <a:t>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F681CB4-2976-44E6-9C5C-05765A20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32" y="3203920"/>
            <a:ext cx="6010275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5B8FEA9-3571-4E48-AE70-13D6F3D921E5}"/>
              </a:ext>
            </a:extLst>
          </p:cNvPr>
          <p:cNvSpPr txBox="1"/>
          <p:nvPr/>
        </p:nvSpPr>
        <p:spPr>
          <a:xfrm>
            <a:off x="477078" y="2912165"/>
            <a:ext cx="338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requête réalisée</a:t>
            </a:r>
            <a:br>
              <a:rPr lang="fr-FR" dirty="0"/>
            </a:br>
            <a:r>
              <a:rPr lang="fr-FR" dirty="0"/>
              <a:t>avec l’ORM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619B4B-0A7D-487D-9AFD-9A4AEEFECF01}"/>
              </a:ext>
            </a:extLst>
          </p:cNvPr>
          <p:cNvSpPr txBox="1"/>
          <p:nvPr/>
        </p:nvSpPr>
        <p:spPr>
          <a:xfrm>
            <a:off x="477078" y="2918938"/>
            <a:ext cx="3389244" cy="9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même requête </a:t>
            </a:r>
          </a:p>
          <a:p>
            <a:r>
              <a:rPr lang="fr-FR" dirty="0"/>
              <a:t>Réalisée en SQL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C8E6442-5FFB-4575-BBDF-9292F15CB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42" y="1170125"/>
            <a:ext cx="6010275" cy="5591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2C0CF-52B3-4B37-81BA-8C0207FA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7" y="1316911"/>
            <a:ext cx="10515600" cy="768150"/>
          </a:xfrm>
        </p:spPr>
        <p:txBody>
          <a:bodyPr>
            <a:normAutofit fontScale="90000"/>
          </a:bodyPr>
          <a:lstStyle/>
          <a:p>
            <a:r>
              <a:rPr lang="fr-FR" dirty="0"/>
              <a:t>La persistance</a:t>
            </a:r>
            <a:br>
              <a:rPr lang="fr-FR" dirty="0"/>
            </a:br>
            <a:r>
              <a:rPr lang="fr-FR" dirty="0"/>
              <a:t>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F04A66-FD3D-45FD-A712-B82B3411C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71" y="1316911"/>
            <a:ext cx="6648450" cy="4733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67A498D-CC09-4D61-A7D2-0A2F1D564571}"/>
              </a:ext>
            </a:extLst>
          </p:cNvPr>
          <p:cNvSpPr txBox="1"/>
          <p:nvPr/>
        </p:nvSpPr>
        <p:spPr>
          <a:xfrm>
            <a:off x="417443" y="2613991"/>
            <a:ext cx="367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requêtes :</a:t>
            </a:r>
          </a:p>
        </p:txBody>
      </p:sp>
    </p:spTree>
    <p:extLst>
      <p:ext uri="{BB962C8B-B14F-4D97-AF65-F5344CB8AC3E}">
        <p14:creationId xmlns:p14="http://schemas.microsoft.com/office/powerpoint/2010/main" val="2043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4092C-74E0-4BF2-B8D9-ADCE69D0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886"/>
            <a:ext cx="10515600" cy="4494078"/>
          </a:xfrm>
        </p:spPr>
        <p:txBody>
          <a:bodyPr/>
          <a:lstStyle/>
          <a:p>
            <a:pPr marL="0" indent="0" algn="ctr">
              <a:buNone/>
            </a:pPr>
            <a:r>
              <a:rPr lang="fr-FR" b="1" dirty="0"/>
              <a:t>Rapport de stage</a:t>
            </a:r>
          </a:p>
          <a:p>
            <a:pPr marL="0" indent="0" algn="ctr">
              <a:buNone/>
            </a:pPr>
            <a:r>
              <a:rPr lang="fr-FR" b="1" dirty="0"/>
              <a:t>Concepteur Développeur Informatique</a:t>
            </a:r>
          </a:p>
          <a:p>
            <a:pPr marL="0" indent="0" algn="ctr">
              <a:buNone/>
            </a:pPr>
            <a:r>
              <a:rPr lang="fr-FR" b="1" dirty="0"/>
              <a:t>de Franck Canonne</a:t>
            </a:r>
          </a:p>
          <a:p>
            <a:pPr marL="0" indent="0" algn="ctr">
              <a:buNone/>
            </a:pPr>
            <a:r>
              <a:rPr lang="fr-FR" b="1" dirty="0"/>
              <a:t>(étudiant à l’ENI Quimper)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(Stage chez VETOSOFT du 18/06 au 10/08 2018)</a:t>
            </a:r>
          </a:p>
        </p:txBody>
      </p:sp>
    </p:spTree>
    <p:extLst>
      <p:ext uri="{BB962C8B-B14F-4D97-AF65-F5344CB8AC3E}">
        <p14:creationId xmlns:p14="http://schemas.microsoft.com/office/powerpoint/2010/main" val="306247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34146-FF07-47E0-98BB-CE11E548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partie métier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6D259B-FDDB-4935-9179-D63244D09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</a:t>
            </a:r>
            <a:r>
              <a:rPr lang="fr-FR" dirty="0" err="1"/>
              <a:t>framework</a:t>
            </a:r>
            <a:r>
              <a:rPr lang="fr-FR" dirty="0"/>
              <a:t> de </a:t>
            </a:r>
            <a:r>
              <a:rPr lang="fr-FR" dirty="0" err="1"/>
              <a:t>Milkup</a:t>
            </a:r>
            <a:r>
              <a:rPr lang="fr-FR" dirty="0"/>
              <a:t> est très intéressant pour cela qu’il permet de s’épanouir pleinement dans cette partie du développement.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CF6074-FE23-4764-B782-F82D4992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93" y="2609118"/>
            <a:ext cx="5447472" cy="40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34146-FF07-47E0-98BB-CE11E548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partie métier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16116F-9F81-47D9-83E4-7FD16F99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74" y="1326850"/>
            <a:ext cx="1590675" cy="501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00FCC82-CA4A-4274-8083-F90AFCA40F54}"/>
              </a:ext>
            </a:extLst>
          </p:cNvPr>
          <p:cNvSpPr txBox="1"/>
          <p:nvPr/>
        </p:nvSpPr>
        <p:spPr>
          <a:xfrm>
            <a:off x="298174" y="2360040"/>
            <a:ext cx="8130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L’arborescence de </a:t>
            </a:r>
            <a:r>
              <a:rPr lang="fr-FR" dirty="0" err="1"/>
              <a:t>Milkup</a:t>
            </a:r>
            <a:r>
              <a:rPr lang="fr-FR" dirty="0"/>
              <a:t> est très hiérarchisée (appli n-tiers).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Librairies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Objets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Resources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Vues</a:t>
            </a:r>
          </a:p>
          <a:p>
            <a:pPr lvl="1"/>
            <a:endParaRPr lang="fr-FR" dirty="0"/>
          </a:p>
          <a:p>
            <a:r>
              <a:rPr lang="fr-FR" dirty="0"/>
              <a:t>Tout le développement métier se trouve dans /</a:t>
            </a:r>
            <a:r>
              <a:rPr lang="fr-FR" dirty="0" err="1"/>
              <a:t>views</a:t>
            </a:r>
            <a:r>
              <a:rPr lang="fr-FR" dirty="0"/>
              <a:t>/page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DDC60D-9B7E-4E3A-8177-406D7BD70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21" y="815375"/>
            <a:ext cx="2585701" cy="553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1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34146-FF07-47E0-98BB-CE11E548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1326850"/>
            <a:ext cx="10515600" cy="585788"/>
          </a:xfrm>
        </p:spPr>
        <p:txBody>
          <a:bodyPr/>
          <a:lstStyle/>
          <a:p>
            <a:r>
              <a:rPr lang="fr-FR" dirty="0"/>
              <a:t>La partie métier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028D65-0098-419C-BA4D-9FB2E5E6C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14" y="328170"/>
            <a:ext cx="8514700" cy="640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7E46D47-B6D2-4498-8FAA-42C203AF883E}"/>
              </a:ext>
            </a:extLst>
          </p:cNvPr>
          <p:cNvSpPr txBox="1"/>
          <p:nvPr/>
        </p:nvSpPr>
        <p:spPr>
          <a:xfrm>
            <a:off x="377687" y="2196548"/>
            <a:ext cx="2951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code :</a:t>
            </a:r>
          </a:p>
          <a:p>
            <a:endParaRPr lang="fr-FR" dirty="0"/>
          </a:p>
          <a:p>
            <a:r>
              <a:rPr lang="fr-FR" dirty="0"/>
              <a:t>PHP « de base »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Des boucles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Des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9796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34146-FF07-47E0-98BB-CE11E548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partie métier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2B53FA-0FED-4C52-8EC0-5EBCEDA18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32" y="1619744"/>
            <a:ext cx="6943725" cy="483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C129047-CEFD-4836-8374-4A5156B253B2}"/>
              </a:ext>
            </a:extLst>
          </p:cNvPr>
          <p:cNvSpPr txBox="1"/>
          <p:nvPr/>
        </p:nvSpPr>
        <p:spPr>
          <a:xfrm>
            <a:off x="447261" y="2256183"/>
            <a:ext cx="401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code dont je suis fier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3757BF-3EF4-4FC3-864A-FF13B4B2D639}"/>
              </a:ext>
            </a:extLst>
          </p:cNvPr>
          <p:cNvSpPr txBox="1"/>
          <p:nvPr/>
        </p:nvSpPr>
        <p:spPr>
          <a:xfrm>
            <a:off x="447261" y="3061252"/>
            <a:ext cx="394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Variables dynamiques</a:t>
            </a:r>
          </a:p>
        </p:txBody>
      </p:sp>
    </p:spTree>
    <p:extLst>
      <p:ext uri="{BB962C8B-B14F-4D97-AF65-F5344CB8AC3E}">
        <p14:creationId xmlns:p14="http://schemas.microsoft.com/office/powerpoint/2010/main" val="1682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B34146-FF07-47E0-98BB-CE11E548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partie métier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A7BE7E-1EC5-497F-9D5D-0917D7BD6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57" y="3320005"/>
            <a:ext cx="6249439" cy="3250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78E7D3-75B7-4C7F-9D0E-C99C3464965A}"/>
              </a:ext>
            </a:extLst>
          </p:cNvPr>
          <p:cNvSpPr txBox="1"/>
          <p:nvPr/>
        </p:nvSpPr>
        <p:spPr>
          <a:xfrm>
            <a:off x="838200" y="2146851"/>
            <a:ext cx="64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I18n : internationalisation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C11622-8C23-41DA-98C1-22C410EA9942}"/>
              </a:ext>
            </a:extLst>
          </p:cNvPr>
          <p:cNvSpPr txBox="1"/>
          <p:nvPr/>
        </p:nvSpPr>
        <p:spPr>
          <a:xfrm>
            <a:off x="838199" y="2782957"/>
            <a:ext cx="776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Milkup</a:t>
            </a:r>
            <a:r>
              <a:rPr lang="fr-FR" dirty="0"/>
              <a:t> possède un module d’internationalisation (</a:t>
            </a:r>
            <a:r>
              <a:rPr lang="fr-FR" dirty="0" err="1"/>
              <a:t>Vtext</a:t>
            </a:r>
            <a:r>
              <a:rPr lang="fr-FR" dirty="0"/>
              <a:t>).</a:t>
            </a:r>
            <a:br>
              <a:rPr lang="fr-FR" dirty="0"/>
            </a:br>
            <a:r>
              <a:rPr lang="fr-FR" dirty="0"/>
              <a:t>Aucun texte en dur dans le code.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86A92D-6D1D-471A-8E31-1EC123475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4" y="3779380"/>
            <a:ext cx="6219825" cy="1057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F698-6FEF-4EAC-8067-571CAA2E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L’interface homme/machine (IHM)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CCF543-645C-4DE4-BA94-A6A9E2376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Simplicité redoutable :</a:t>
            </a:r>
          </a:p>
          <a:p>
            <a:endParaRPr lang="fr-FR" dirty="0"/>
          </a:p>
          <a:p>
            <a:pPr lvl="1"/>
            <a:r>
              <a:rPr lang="fr-FR" dirty="0"/>
              <a:t>JavaScript (AJAX)</a:t>
            </a:r>
          </a:p>
          <a:p>
            <a:pPr lvl="1"/>
            <a:r>
              <a:rPr lang="fr-FR" dirty="0"/>
              <a:t>HTML</a:t>
            </a:r>
          </a:p>
          <a:p>
            <a:pPr lvl="1"/>
            <a:r>
              <a:rPr lang="fr-FR" dirty="0"/>
              <a:t>Bootstrap</a:t>
            </a:r>
          </a:p>
          <a:p>
            <a:pPr lvl="1"/>
            <a:r>
              <a:rPr lang="fr-FR" dirty="0"/>
              <a:t>Font </a:t>
            </a:r>
            <a:r>
              <a:rPr lang="fr-FR" dirty="0" err="1"/>
              <a:t>Awesome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34C69C-E080-4585-AEA2-97FE79F0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87" y="2293691"/>
            <a:ext cx="2341371" cy="13342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82FE47-A18A-414F-9FDA-7B03AE5F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947" y="2560283"/>
            <a:ext cx="1384853" cy="1384853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8685492-B7BA-4F3C-BEA3-5D2A1C165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3159" y="4273826"/>
            <a:ext cx="1148344" cy="1152938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171D559-3769-44F3-8316-28A2D29EA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6642" y="4714459"/>
            <a:ext cx="1424609" cy="14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281D0-1F61-49F7-B901-854670EF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L’interface homme/machine (IHM)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194EB-D1DE-4A32-8B18-5B29FFDF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0542"/>
            <a:ext cx="10515600" cy="81845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Envoie de données dans un tableau: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81188C-B12D-4B79-A070-BE0960DD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3582640"/>
            <a:ext cx="8496300" cy="209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C2D57C-3AC4-4BD5-BC45-01744F7C9DA2}"/>
              </a:ext>
            </a:extLst>
          </p:cNvPr>
          <p:cNvSpPr txBox="1"/>
          <p:nvPr/>
        </p:nvSpPr>
        <p:spPr>
          <a:xfrm>
            <a:off x="838200" y="4065102"/>
            <a:ext cx="429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récupère ce HTML dans la vue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DE521E-FCDC-45D8-9CF4-4A6768E8B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7" y="4607333"/>
            <a:ext cx="6600825" cy="200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6C1D1E-4B2D-4E20-9CE2-DB3BD3A83B06}"/>
              </a:ext>
            </a:extLst>
          </p:cNvPr>
          <p:cNvSpPr txBox="1"/>
          <p:nvPr/>
        </p:nvSpPr>
        <p:spPr>
          <a:xfrm>
            <a:off x="838200" y="3011557"/>
            <a:ext cx="382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envoie du HTML: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5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281D0-1F61-49F7-B901-854670EF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L’interface homme/machine (IHM)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9194EB-D1DE-4A32-8B18-5B29FFDF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0542"/>
            <a:ext cx="10515600" cy="81845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Envoie de données à afficher hors tableau: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C2D57C-3AC4-4BD5-BC45-01744F7C9DA2}"/>
              </a:ext>
            </a:extLst>
          </p:cNvPr>
          <p:cNvSpPr txBox="1"/>
          <p:nvPr/>
        </p:nvSpPr>
        <p:spPr>
          <a:xfrm>
            <a:off x="838200" y="5456578"/>
            <a:ext cx="637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récupère ces variables dans la vue </a:t>
            </a:r>
            <a:r>
              <a:rPr lang="fr-FR" dirty="0" err="1"/>
              <a:t>grace</a:t>
            </a:r>
            <a:r>
              <a:rPr lang="fr-FR" dirty="0"/>
              <a:t> à JavaScript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3C711D-475D-461B-B916-F659C3C2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11" y="3428997"/>
            <a:ext cx="3914775" cy="1762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B070B8-06E1-467E-B85A-951876623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35" y="6091363"/>
            <a:ext cx="3743325" cy="180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31C065E-03EC-4B58-BFB4-BF1AE4F3991E}"/>
              </a:ext>
            </a:extLst>
          </p:cNvPr>
          <p:cNvSpPr txBox="1"/>
          <p:nvPr/>
        </p:nvSpPr>
        <p:spPr>
          <a:xfrm>
            <a:off x="838197" y="2989951"/>
            <a:ext cx="358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envoie nos variables: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1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E9F15-5C4B-4830-BE77-BCD07B52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L’interface homme/machine (IHM)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0A56E-B07A-4006-A688-11E868F62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63" y="2098035"/>
            <a:ext cx="9556474" cy="4675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4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4DFF9F-E29F-414D-8EC9-225B3070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Ajax dans l’IHM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37709B-4BB1-4112-ADA5-A4CCC7EA0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1" y="256106"/>
            <a:ext cx="5607736" cy="6345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8ED3AC-00C8-4906-B2DC-5EB1BE3B78EA}"/>
              </a:ext>
            </a:extLst>
          </p:cNvPr>
          <p:cNvSpPr txBox="1"/>
          <p:nvPr/>
        </p:nvSpPr>
        <p:spPr>
          <a:xfrm>
            <a:off x="838200" y="2077278"/>
            <a:ext cx="40419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Ajax permet de modifier les données affichées sans rafraichissement de la page.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Milkup</a:t>
            </a:r>
            <a:r>
              <a:rPr lang="fr-FR" dirty="0"/>
              <a:t> est un site « ONE PAGE ». </a:t>
            </a:r>
            <a:br>
              <a:rPr lang="fr-FR" dirty="0"/>
            </a:br>
            <a:r>
              <a:rPr lang="fr-FR" dirty="0"/>
              <a:t>Cela facilitera une future intégration dans Cordova.</a:t>
            </a:r>
          </a:p>
        </p:txBody>
      </p:sp>
    </p:spTree>
    <p:extLst>
      <p:ext uri="{BB962C8B-B14F-4D97-AF65-F5344CB8AC3E}">
        <p14:creationId xmlns:p14="http://schemas.microsoft.com/office/powerpoint/2010/main" val="2044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0FBA1-E6B8-482C-9F20-13EA2EB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EE7D1E-8DF7-44B1-B2A5-975F611C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683"/>
            <a:ext cx="10515600" cy="4754351"/>
          </a:xfrm>
        </p:spPr>
        <p:txBody>
          <a:bodyPr>
            <a:normAutofit lnSpcReduction="10000"/>
          </a:bodyPr>
          <a:lstStyle/>
          <a:p>
            <a:r>
              <a:rPr lang="fr-FR" sz="1600" dirty="0" err="1">
                <a:hlinkClick r:id="rId2" action="ppaction://hlinksldjump"/>
              </a:rPr>
              <a:t>Vetosoft</a:t>
            </a:r>
            <a:endParaRPr lang="fr-FR" sz="1600" dirty="0"/>
          </a:p>
          <a:p>
            <a:r>
              <a:rPr lang="fr-FR" sz="1600" dirty="0">
                <a:hlinkClick r:id="rId3" action="ppaction://hlinksldjump"/>
              </a:rPr>
              <a:t>Environnement de travail</a:t>
            </a:r>
            <a:endParaRPr lang="fr-FR" sz="1600" dirty="0"/>
          </a:p>
          <a:p>
            <a:r>
              <a:rPr lang="fr-FR" sz="1600" dirty="0">
                <a:hlinkClick r:id="rId4" action="ppaction://hlinksldjump"/>
              </a:rPr>
              <a:t>git</a:t>
            </a:r>
            <a:endParaRPr lang="fr-FR" sz="1600" dirty="0"/>
          </a:p>
          <a:p>
            <a:r>
              <a:rPr lang="fr-FR" sz="1600" dirty="0" err="1">
                <a:hlinkClick r:id="rId5" action="ppaction://hlinksldjump"/>
              </a:rPr>
              <a:t>Milkup</a:t>
            </a:r>
            <a:endParaRPr lang="fr-FR" sz="1600" dirty="0"/>
          </a:p>
          <a:p>
            <a:r>
              <a:rPr lang="fr-FR" sz="1600" dirty="0">
                <a:hlinkClick r:id="rId6" action="ppaction://hlinksldjump"/>
              </a:rPr>
              <a:t>Pourquoi un </a:t>
            </a:r>
            <a:r>
              <a:rPr lang="fr-FR" sz="1600" dirty="0" err="1">
                <a:hlinkClick r:id="rId6" action="ppaction://hlinksldjump"/>
              </a:rPr>
              <a:t>framework</a:t>
            </a:r>
            <a:r>
              <a:rPr lang="fr-FR" sz="1600" dirty="0">
                <a:hlinkClick r:id="rId6" action="ppaction://hlinksldjump"/>
              </a:rPr>
              <a:t> propriétaire</a:t>
            </a:r>
            <a:endParaRPr lang="fr-FR" sz="1600" dirty="0"/>
          </a:p>
          <a:p>
            <a:r>
              <a:rPr lang="fr-FR" sz="1600" dirty="0">
                <a:hlinkClick r:id="rId7" action="ppaction://hlinksldjump"/>
              </a:rPr>
              <a:t>Mon projet</a:t>
            </a:r>
            <a:endParaRPr lang="fr-FR" sz="1600" dirty="0"/>
          </a:p>
          <a:p>
            <a:pPr lvl="1"/>
            <a:r>
              <a:rPr lang="fr-FR" sz="1600" dirty="0">
                <a:hlinkClick r:id="rId8" action="ppaction://hlinksldjump"/>
              </a:rPr>
              <a:t>La demande de </a:t>
            </a:r>
            <a:r>
              <a:rPr lang="fr-FR" sz="1600" dirty="0" err="1">
                <a:hlinkClick r:id="rId8" action="ppaction://hlinksldjump"/>
              </a:rPr>
              <a:t>Vetosoft</a:t>
            </a:r>
            <a:endParaRPr lang="fr-FR" sz="1600" dirty="0"/>
          </a:p>
          <a:p>
            <a:pPr lvl="1"/>
            <a:r>
              <a:rPr lang="fr-FR" sz="1600" dirty="0">
                <a:hlinkClick r:id="rId9" action="ppaction://hlinksldjump"/>
              </a:rPr>
              <a:t>La solution proposée</a:t>
            </a:r>
            <a:endParaRPr lang="fr-FR" sz="1600" dirty="0"/>
          </a:p>
          <a:p>
            <a:pPr lvl="1"/>
            <a:r>
              <a:rPr lang="fr-FR" sz="1600" dirty="0">
                <a:hlinkClick r:id="rId10" action="ppaction://hlinksldjump"/>
              </a:rPr>
              <a:t>Planning prévisionnel</a:t>
            </a:r>
            <a:endParaRPr lang="fr-FR" sz="1600" dirty="0"/>
          </a:p>
          <a:p>
            <a:r>
              <a:rPr lang="fr-FR" sz="1600" dirty="0">
                <a:hlinkClick r:id="rId11" action="ppaction://hlinksldjump"/>
              </a:rPr>
              <a:t>Réalisation du projet</a:t>
            </a:r>
            <a:endParaRPr lang="fr-FR" sz="1600" dirty="0"/>
          </a:p>
          <a:p>
            <a:pPr lvl="1"/>
            <a:r>
              <a:rPr lang="fr-FR" sz="1600" dirty="0">
                <a:hlinkClick r:id="rId12" action="ppaction://hlinksldjump"/>
              </a:rPr>
              <a:t>La Persistance de données</a:t>
            </a:r>
            <a:r>
              <a:rPr lang="fr-FR" sz="1600" dirty="0"/>
              <a:t> (DAO)</a:t>
            </a:r>
          </a:p>
          <a:p>
            <a:pPr lvl="1"/>
            <a:r>
              <a:rPr lang="fr-FR" sz="1600" dirty="0">
                <a:hlinkClick r:id="rId13" action="ppaction://hlinksldjump"/>
              </a:rPr>
              <a:t>La partie métier</a:t>
            </a:r>
            <a:r>
              <a:rPr lang="fr-FR" sz="1600" dirty="0"/>
              <a:t> (BLL)</a:t>
            </a:r>
          </a:p>
          <a:p>
            <a:pPr lvl="1"/>
            <a:r>
              <a:rPr lang="fr-FR" sz="1600" dirty="0">
                <a:hlinkClick r:id="rId14" action="ppaction://hlinksldjump"/>
              </a:rPr>
              <a:t>La partie IHM</a:t>
            </a:r>
            <a:endParaRPr lang="fr-FR" sz="1600" dirty="0"/>
          </a:p>
          <a:p>
            <a:r>
              <a:rPr lang="fr-FR" sz="1600" dirty="0">
                <a:hlinkClick r:id="rId15" action="ppaction://hlinksldjump"/>
              </a:rPr>
              <a:t>Tests</a:t>
            </a:r>
            <a:endParaRPr lang="fr-FR" sz="1600" dirty="0"/>
          </a:p>
          <a:p>
            <a:r>
              <a:rPr lang="fr-FR" sz="1600" dirty="0">
                <a:hlinkClick r:id="rId16" action="ppaction://hlinksldjump"/>
              </a:rPr>
              <a:t>Rétro planning</a:t>
            </a:r>
            <a:endParaRPr lang="fr-FR" sz="1600" dirty="0"/>
          </a:p>
          <a:p>
            <a:r>
              <a:rPr lang="fr-FR" sz="1600" dirty="0">
                <a:hlinkClick r:id="rId17" action="ppaction://hlinksldjump"/>
              </a:rPr>
              <a:t>Conclusion</a:t>
            </a:r>
            <a:endParaRPr lang="fr-FR" sz="1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17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1B7FC-BDBB-433C-A04B-42B99315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BE035C-04D2-4ACA-87CF-A8206BF2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891"/>
            <a:ext cx="10515600" cy="402090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était prévu dans mon planning prévisionnel une semaine de tests.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Cette semaine a été consacrée aux tests de performance, les tests unitaires ayants été réalisés tout au long de la réalisation.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Pour les tests unitaires, nous n’avons pas utilisé </a:t>
            </a:r>
            <a:r>
              <a:rPr lang="fr-FR" dirty="0" err="1"/>
              <a:t>PHPUnit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67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1B7FC-BDBB-433C-A04B-42B99315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BE035C-04D2-4ACA-87CF-A8206BF2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891"/>
            <a:ext cx="10515600" cy="58578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Tests de performance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446F4F-5C79-49CD-9CC0-B758C164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8" y="2649679"/>
            <a:ext cx="11247783" cy="3827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5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E5059-CF79-4D3C-AA9C-5912208A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Retro planning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C005BC-DF6E-4C17-958B-256B86869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2844041"/>
            <a:ext cx="11801475" cy="2581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4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01864-6930-4713-BB2B-547C11C0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9DBE0A-72CB-43C4-93C1-00C01631E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762"/>
            <a:ext cx="10515600" cy="4020904"/>
          </a:xfrm>
        </p:spPr>
        <p:txBody>
          <a:bodyPr/>
          <a:lstStyle/>
          <a:p>
            <a:r>
              <a:rPr lang="fr-FR" dirty="0"/>
              <a:t>Utilisation d’un </a:t>
            </a:r>
            <a:r>
              <a:rPr lang="fr-FR" dirty="0" err="1"/>
              <a:t>framework</a:t>
            </a:r>
            <a:r>
              <a:rPr lang="fr-FR" dirty="0"/>
              <a:t> et d’un ORM propriétaires.</a:t>
            </a:r>
          </a:p>
          <a:p>
            <a:r>
              <a:rPr lang="fr-FR" dirty="0"/>
              <a:t>Conformité aux bonnes pratiques.</a:t>
            </a:r>
          </a:p>
          <a:p>
            <a:r>
              <a:rPr lang="fr-FR" dirty="0"/>
              <a:t>Difficulté à établir un planning.</a:t>
            </a:r>
          </a:p>
          <a:p>
            <a:endParaRPr lang="fr-FR" dirty="0"/>
          </a:p>
          <a:p>
            <a:r>
              <a:rPr lang="fr-FR" dirty="0"/>
              <a:t>Projet abouti dans </a:t>
            </a:r>
            <a:r>
              <a:rPr lang="fr-FR"/>
              <a:t>les délais.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492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6215A-53C6-432B-90C1-4F952A9B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startup </a:t>
            </a:r>
            <a:r>
              <a:rPr lang="fr-FR" dirty="0" err="1"/>
              <a:t>Vetosoft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FE6689-5D8E-4E29-BA94-828441B96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69" y="2238646"/>
            <a:ext cx="2381250" cy="2381250"/>
          </a:xfrm>
          <a:effectLst>
            <a:reflection blurRad="6350" stA="25000" endPos="50000" dir="5400000" sy="-100000" algn="bl" rotWithShape="0"/>
            <a:softEdge rad="3810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1256C1-1ACD-48CF-B312-7CE3BF19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14" y="2238646"/>
            <a:ext cx="2381250" cy="2381250"/>
          </a:xfrm>
          <a:prstGeom prst="rect">
            <a:avLst/>
          </a:prstGeom>
          <a:effectLst>
            <a:reflection blurRad="6350" stA="25000" endPos="50000" dir="5400000" sy="-100000" algn="bl" rotWithShape="0"/>
            <a:softEdge rad="3810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AC7161-0135-4CE7-B7FA-DE1EF4035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5" y="2238375"/>
            <a:ext cx="2381250" cy="2381250"/>
          </a:xfrm>
          <a:prstGeom prst="rect">
            <a:avLst/>
          </a:prstGeom>
          <a:effectLst>
            <a:reflection blurRad="6350" stA="25000" endPos="50000" dir="5400000" sy="-100000" algn="bl" rotWithShape="0"/>
            <a:softEdge rad="3810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1BE8074-86C2-429D-B257-615B7812528C}"/>
              </a:ext>
            </a:extLst>
          </p:cNvPr>
          <p:cNvSpPr txBox="1"/>
          <p:nvPr/>
        </p:nvSpPr>
        <p:spPr>
          <a:xfrm>
            <a:off x="1343569" y="4760697"/>
            <a:ext cx="160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Karen </a:t>
            </a:r>
            <a:r>
              <a:rPr lang="fr-FR" dirty="0" err="1"/>
              <a:t>Noteris</a:t>
            </a:r>
            <a:br>
              <a:rPr lang="fr-FR" dirty="0"/>
            </a:br>
            <a:r>
              <a:rPr lang="fr-FR" dirty="0"/>
              <a:t>CEO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E0120E-1F6E-4FB3-9EED-2E52D86F6B05}"/>
              </a:ext>
            </a:extLst>
          </p:cNvPr>
          <p:cNvSpPr txBox="1"/>
          <p:nvPr/>
        </p:nvSpPr>
        <p:spPr>
          <a:xfrm>
            <a:off x="5050082" y="4760697"/>
            <a:ext cx="174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Gaëtan </a:t>
            </a:r>
            <a:r>
              <a:rPr lang="fr-FR" dirty="0" err="1"/>
              <a:t>Mabille</a:t>
            </a:r>
            <a:br>
              <a:rPr lang="fr-FR" dirty="0"/>
            </a:br>
            <a:r>
              <a:rPr lang="fr-FR" dirty="0"/>
              <a:t>COO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F25145-4AF5-4012-AE4B-1B30C2C0B41D}"/>
              </a:ext>
            </a:extLst>
          </p:cNvPr>
          <p:cNvSpPr txBox="1"/>
          <p:nvPr/>
        </p:nvSpPr>
        <p:spPr>
          <a:xfrm>
            <a:off x="8896515" y="4760696"/>
            <a:ext cx="185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Simon </a:t>
            </a:r>
            <a:r>
              <a:rPr lang="fr-FR" dirty="0" err="1"/>
              <a:t>Perigault</a:t>
            </a:r>
            <a:br>
              <a:rPr lang="fr-FR" dirty="0"/>
            </a:br>
            <a:r>
              <a:rPr lang="fr-FR" dirty="0"/>
              <a:t>CIO</a:t>
            </a:r>
          </a:p>
        </p:txBody>
      </p:sp>
    </p:spTree>
    <p:extLst>
      <p:ext uri="{BB962C8B-B14F-4D97-AF65-F5344CB8AC3E}">
        <p14:creationId xmlns:p14="http://schemas.microsoft.com/office/powerpoint/2010/main" val="18780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D8EDAE-8F5C-42AB-A324-5E6DC59F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startup </a:t>
            </a:r>
            <a:r>
              <a:rPr lang="fr-FR" dirty="0" err="1"/>
              <a:t>Vetosoft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E8A259-1D3A-4CB1-A819-1062A390A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684"/>
            <a:ext cx="2100943" cy="46328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Pourquoi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E8BB80-593C-409C-9EBC-6E322444BF5D}"/>
              </a:ext>
            </a:extLst>
          </p:cNvPr>
          <p:cNvSpPr txBox="1"/>
          <p:nvPr/>
        </p:nvSpPr>
        <p:spPr>
          <a:xfrm>
            <a:off x="1380930" y="2420013"/>
            <a:ext cx="1023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réel besoin dans un secteur en crise.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B0D8BC-B40A-408D-8FAB-03423F47A942}"/>
              </a:ext>
            </a:extLst>
          </p:cNvPr>
          <p:cNvSpPr txBox="1"/>
          <p:nvPr/>
        </p:nvSpPr>
        <p:spPr>
          <a:xfrm>
            <a:off x="1399218" y="2730909"/>
            <a:ext cx="1023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concurrence.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C95FFE-0EDF-488B-8D3D-C4DBF5DFAB1D}"/>
              </a:ext>
            </a:extLst>
          </p:cNvPr>
          <p:cNvSpPr txBox="1"/>
          <p:nvPr/>
        </p:nvSpPr>
        <p:spPr>
          <a:xfrm>
            <a:off x="1411410" y="3023616"/>
            <a:ext cx="423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clientèle potentiellement énorme.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C45E51-A51D-46D6-A372-FEE204B4BC05}"/>
              </a:ext>
            </a:extLst>
          </p:cNvPr>
          <p:cNvSpPr txBox="1"/>
          <p:nvPr/>
        </p:nvSpPr>
        <p:spPr>
          <a:xfrm>
            <a:off x="838200" y="3643567"/>
            <a:ext cx="3221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Comment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B6C881-1F56-48C8-B226-D4AFB0AD5D42}"/>
              </a:ext>
            </a:extLst>
          </p:cNvPr>
          <p:cNvSpPr txBox="1"/>
          <p:nvPr/>
        </p:nvSpPr>
        <p:spPr>
          <a:xfrm>
            <a:off x="1411410" y="4157472"/>
            <a:ext cx="37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logiciel mobile en PHP/MySQL.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9995472-F1BC-4DD6-8B93-7BD13F6A2291}"/>
              </a:ext>
            </a:extLst>
          </p:cNvPr>
          <p:cNvSpPr txBox="1"/>
          <p:nvPr/>
        </p:nvSpPr>
        <p:spPr>
          <a:xfrm>
            <a:off x="1411410" y="4466074"/>
            <a:ext cx="974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équipe de développement à taille humaine au plus proche des demandes de la clientèle.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0AF68B2-BAF3-47F9-854B-4B8CFABF3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60" y="409727"/>
            <a:ext cx="3886226" cy="3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EA83A-4BF2-44C4-A86C-BF347551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de travail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6E6FF2-2440-431B-B1DE-E869AD1D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2505292"/>
            <a:ext cx="1099458" cy="1104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433899-FDC2-474B-AE18-554D6F409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97" y="2505292"/>
            <a:ext cx="1104955" cy="11049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15C00E-644A-4EF8-8675-DEBFE7804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4648199"/>
            <a:ext cx="1099458" cy="10994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64305C1-97FE-4F34-A293-494D4E35D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97" y="4648198"/>
            <a:ext cx="1099459" cy="10994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B6C503A-FDC8-4251-8429-E881E4B8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60" y="4519612"/>
            <a:ext cx="1284514" cy="12845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51A0C65-CD5D-4098-B21E-F4A5D6903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04" y="4622874"/>
            <a:ext cx="1181252" cy="1181252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32465BF5-0779-4AAE-B72C-9F439EE28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4374" y="139473"/>
            <a:ext cx="33242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E4F5A-15AF-4E15-B939-FC5A999D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A02365-A617-4B1C-8850-4B4FA0F1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4356"/>
            <a:ext cx="7576457" cy="449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/>
              <a:t>git est un logiciel de gestion de versions décentralisé.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Simple.</a:t>
            </a:r>
          </a:p>
          <a:p>
            <a:r>
              <a:rPr lang="fr-FR" dirty="0"/>
              <a:t>Fiable.</a:t>
            </a:r>
          </a:p>
          <a:p>
            <a:r>
              <a:rPr lang="fr-FR" dirty="0"/>
              <a:t>Puissant.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CB98C2-0267-4770-866E-BCBB71EF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92" y="1326850"/>
            <a:ext cx="2303008" cy="23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BC8BDA-4E70-49EA-945B-8ECF5C71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Milkup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9BD606-C586-4EDF-A27D-6C43E6475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684"/>
            <a:ext cx="10515600" cy="42092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Framework propriétaire.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EEEB1D-FB5B-4C03-8459-670FA513A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00" y="4392275"/>
            <a:ext cx="1812116" cy="18121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5FAD0F-D918-4ED6-AA0F-49111DB33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4" y="4182644"/>
            <a:ext cx="3730774" cy="18867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3755CC-BA78-48E8-BF2E-4854982DE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16" y="402576"/>
            <a:ext cx="3536601" cy="26524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26115C7-AA34-4EE3-A260-8DF1373E4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24" y="4543193"/>
            <a:ext cx="1773796" cy="1010831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35E23502-9A10-4725-9AA4-17704CFE1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163" y="3497996"/>
            <a:ext cx="890716" cy="89427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583E361-955C-41D7-9EE5-71160A725F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47" y="5955588"/>
            <a:ext cx="1812116" cy="474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EBCD3D3-6F42-4553-8B9B-90D358BC88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92" y="3429000"/>
            <a:ext cx="885825" cy="8858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2A8ADA2-B18B-418F-9D0D-A130933632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981" y="5125997"/>
            <a:ext cx="851637" cy="85163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1007647-AC89-42F0-9286-28858F1B69D2}"/>
              </a:ext>
            </a:extLst>
          </p:cNvPr>
          <p:cNvSpPr txBox="1"/>
          <p:nvPr/>
        </p:nvSpPr>
        <p:spPr>
          <a:xfrm>
            <a:off x="838200" y="2125712"/>
            <a:ext cx="3992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400" dirty="0"/>
              <a:t>Technologies éprouvées.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9FE381-F90B-4477-8DD3-325A38CC6B5E}"/>
              </a:ext>
            </a:extLst>
          </p:cNvPr>
          <p:cNvSpPr txBox="1"/>
          <p:nvPr/>
        </p:nvSpPr>
        <p:spPr>
          <a:xfrm>
            <a:off x="848141" y="2656479"/>
            <a:ext cx="542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400" dirty="0"/>
              <a:t>Librairies reconnues et documentées.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4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3EC45-C600-4907-9654-943C467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un </a:t>
            </a:r>
            <a:r>
              <a:rPr lang="fr-FR" dirty="0" err="1"/>
              <a:t>framework</a:t>
            </a:r>
            <a:r>
              <a:rPr lang="fr-FR" dirty="0"/>
              <a:t> propriétaire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F27A55-D212-4D24-AAA3-74EFAE102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4684"/>
            <a:ext cx="7500257" cy="48194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Une multitude de </a:t>
            </a:r>
            <a:r>
              <a:rPr lang="fr-FR" dirty="0" err="1"/>
              <a:t>frameworks</a:t>
            </a:r>
            <a:r>
              <a:rPr lang="fr-FR" dirty="0"/>
              <a:t> PHP libres existants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4C5234-E564-4893-BE72-7DBC61C7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4" y="2745924"/>
            <a:ext cx="781050" cy="781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CEFD60-B089-4A12-B12A-9F21C9BFA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26" y="2745925"/>
            <a:ext cx="1136910" cy="7779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CCEAE4-60F8-4B04-BB7E-D3A216AEE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5" y="2664243"/>
            <a:ext cx="1796791" cy="9521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8ACA6A-555A-4AC7-986C-E34707CB3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16" y="2572487"/>
            <a:ext cx="1197105" cy="11971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D6230B-E0E8-45A7-A35C-E5BD4D82D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168" y="2572487"/>
            <a:ext cx="1043921" cy="104392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F37FA35-30C3-4ED3-B01C-9C75D17DD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95" y="2572487"/>
            <a:ext cx="2120843" cy="12371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CC00D23-265D-4DA9-98B8-8F1E37431916}"/>
              </a:ext>
            </a:extLst>
          </p:cNvPr>
          <p:cNvSpPr txBox="1"/>
          <p:nvPr/>
        </p:nvSpPr>
        <p:spPr>
          <a:xfrm>
            <a:off x="838200" y="4064069"/>
            <a:ext cx="701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Choix délibéré du </a:t>
            </a:r>
            <a:r>
              <a:rPr lang="fr-FR" sz="2400" dirty="0" err="1"/>
              <a:t>framework</a:t>
            </a:r>
            <a:r>
              <a:rPr lang="fr-FR" sz="2400" dirty="0"/>
              <a:t> maison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847A574-0DAD-4ADC-B9FA-7F7DA4836A4E}"/>
              </a:ext>
            </a:extLst>
          </p:cNvPr>
          <p:cNvSpPr txBox="1"/>
          <p:nvPr/>
        </p:nvSpPr>
        <p:spPr>
          <a:xfrm>
            <a:off x="838199" y="4683512"/>
            <a:ext cx="506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Avantages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Connaissance parfaite du </a:t>
            </a:r>
            <a:r>
              <a:rPr lang="fr-FR" dirty="0" err="1"/>
              <a:t>framework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Modification et améliorations à la demande.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1E6A88-FB52-4CB4-B516-4360F10BD2B7}"/>
              </a:ext>
            </a:extLst>
          </p:cNvPr>
          <p:cNvSpPr txBox="1"/>
          <p:nvPr/>
        </p:nvSpPr>
        <p:spPr>
          <a:xfrm>
            <a:off x="7055006" y="4683511"/>
            <a:ext cx="4726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Inconvénients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Quasi aucune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Aucune aide en ligne.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 de communauté pour faire évoluer.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 de plugins pour les IDE.</a:t>
            </a:r>
          </a:p>
        </p:txBody>
      </p:sp>
    </p:spTree>
    <p:extLst>
      <p:ext uri="{BB962C8B-B14F-4D97-AF65-F5344CB8AC3E}">
        <p14:creationId xmlns:p14="http://schemas.microsoft.com/office/powerpoint/2010/main" val="35146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1240</Words>
  <Application>Microsoft Office PowerPoint</Application>
  <PresentationFormat>Grand écran</PresentationFormat>
  <Paragraphs>249</Paragraphs>
  <Slides>33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Roboto</vt:lpstr>
      <vt:lpstr>Thème Office</vt:lpstr>
      <vt:lpstr>Présentation PowerPoint</vt:lpstr>
      <vt:lpstr>Présentation PowerPoint</vt:lpstr>
      <vt:lpstr>Sommaire</vt:lpstr>
      <vt:lpstr>La startup Vetosoft</vt:lpstr>
      <vt:lpstr>La startup Vetosoft</vt:lpstr>
      <vt:lpstr>Environnement de travail</vt:lpstr>
      <vt:lpstr>git</vt:lpstr>
      <vt:lpstr>Milkup</vt:lpstr>
      <vt:lpstr>Pourquoi un framework propriétaire ?</vt:lpstr>
      <vt:lpstr>Mon projet</vt:lpstr>
      <vt:lpstr>La demande de Vetosoft</vt:lpstr>
      <vt:lpstr>La solution logicièle proposée</vt:lpstr>
      <vt:lpstr>Planning prévisionnel</vt:lpstr>
      <vt:lpstr>Réalisation du projet</vt:lpstr>
      <vt:lpstr>La persistance de données</vt:lpstr>
      <vt:lpstr>La persistance de données</vt:lpstr>
      <vt:lpstr>La persistance de données</vt:lpstr>
      <vt:lpstr>La persistance de données</vt:lpstr>
      <vt:lpstr>La persistance de données</vt:lpstr>
      <vt:lpstr>La partie métier</vt:lpstr>
      <vt:lpstr>La partie métier</vt:lpstr>
      <vt:lpstr>La partie métier</vt:lpstr>
      <vt:lpstr>La partie métier</vt:lpstr>
      <vt:lpstr>La partie métier</vt:lpstr>
      <vt:lpstr>L’interface homme/machine (IHM)</vt:lpstr>
      <vt:lpstr>L’interface homme/machine (IHM)</vt:lpstr>
      <vt:lpstr>L’interface homme/machine (IHM)</vt:lpstr>
      <vt:lpstr>L’interface homme/machine (IHM)</vt:lpstr>
      <vt:lpstr>Ajax dans l’IHM</vt:lpstr>
      <vt:lpstr>Tests</vt:lpstr>
      <vt:lpstr>Tests</vt:lpstr>
      <vt:lpstr>Retro planning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Franck Canonne</dc:creator>
  <cp:lastModifiedBy>Franck Canonne</cp:lastModifiedBy>
  <cp:revision>154</cp:revision>
  <dcterms:created xsi:type="dcterms:W3CDTF">2018-06-09T08:42:19Z</dcterms:created>
  <dcterms:modified xsi:type="dcterms:W3CDTF">2018-08-28T15:13:29Z</dcterms:modified>
</cp:coreProperties>
</file>